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Londrina Solid"/>
      <p:regular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LondrinaSolid-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ab33ffcd3f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ab33ffcd3f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ab6ca74104_55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ab6ca74104_55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ab6ca74104_55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ab6ca74104_55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ab6ca74104_55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ab6ca74104_55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ab6ca74104_55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ab6ca74104_55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ab6ca7410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ab6ca7410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ab6ca7410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ab6ca7410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ab6ca7410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ab6ca7410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ab6ca74104_55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ab6ca74104_55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ab6ca74104_55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ab6ca74104_55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ab6ca74104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ab6ca74104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ab6ca74104_55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ab6ca74104_55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ab6ca74104_55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ab6ca74104_55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40" Type="http://schemas.openxmlformats.org/officeDocument/2006/relationships/slide" Target="/ppt/slides/slide10.xml"/><Relationship Id="rId20" Type="http://schemas.openxmlformats.org/officeDocument/2006/relationships/slide" Target="/ppt/slides/slide3.xml"/><Relationship Id="rId41" Type="http://schemas.openxmlformats.org/officeDocument/2006/relationships/image" Target="../media/image20.png"/><Relationship Id="rId22" Type="http://schemas.openxmlformats.org/officeDocument/2006/relationships/image" Target="../media/image4.png"/><Relationship Id="rId21" Type="http://schemas.openxmlformats.org/officeDocument/2006/relationships/image" Target="../media/image17.png"/><Relationship Id="rId24" Type="http://schemas.openxmlformats.org/officeDocument/2006/relationships/image" Target="../media/image13.png"/><Relationship Id="rId23" Type="http://schemas.openxmlformats.org/officeDocument/2006/relationships/slide" Target="/ppt/slides/slide5.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27.png"/><Relationship Id="rId9" Type="http://schemas.openxmlformats.org/officeDocument/2006/relationships/image" Target="../media/image25.png"/><Relationship Id="rId26" Type="http://schemas.openxmlformats.org/officeDocument/2006/relationships/image" Target="../media/image2.png"/><Relationship Id="rId25" Type="http://schemas.openxmlformats.org/officeDocument/2006/relationships/slide" Target="/ppt/slides/slide13.xml"/><Relationship Id="rId28" Type="http://schemas.openxmlformats.org/officeDocument/2006/relationships/image" Target="../media/image8.png"/><Relationship Id="rId27" Type="http://schemas.openxmlformats.org/officeDocument/2006/relationships/slide" Target="/ppt/slides/slide2.xml"/><Relationship Id="rId5" Type="http://schemas.openxmlformats.org/officeDocument/2006/relationships/image" Target="../media/image11.png"/><Relationship Id="rId6" Type="http://schemas.openxmlformats.org/officeDocument/2006/relationships/slide" Target="/ppt/slides/slide7.xml"/><Relationship Id="rId29" Type="http://schemas.openxmlformats.org/officeDocument/2006/relationships/slide" Target="/ppt/slides/slide7.xml"/><Relationship Id="rId7" Type="http://schemas.openxmlformats.org/officeDocument/2006/relationships/slide" Target="/ppt/slides/slide13.xml"/><Relationship Id="rId8" Type="http://schemas.openxmlformats.org/officeDocument/2006/relationships/slide" Target="/ppt/slides/slide11.xml"/><Relationship Id="rId31" Type="http://schemas.openxmlformats.org/officeDocument/2006/relationships/slide" Target="/ppt/slides/slide4.xml"/><Relationship Id="rId30" Type="http://schemas.openxmlformats.org/officeDocument/2006/relationships/image" Target="../media/image16.png"/><Relationship Id="rId11" Type="http://schemas.openxmlformats.org/officeDocument/2006/relationships/image" Target="../media/image9.png"/><Relationship Id="rId33" Type="http://schemas.openxmlformats.org/officeDocument/2006/relationships/image" Target="../media/image21.png"/><Relationship Id="rId10" Type="http://schemas.openxmlformats.org/officeDocument/2006/relationships/slide" Target="/ppt/slides/slide9.xml"/><Relationship Id="rId32" Type="http://schemas.openxmlformats.org/officeDocument/2006/relationships/image" Target="../media/image1.png"/><Relationship Id="rId13" Type="http://schemas.openxmlformats.org/officeDocument/2006/relationships/slide" Target="/ppt/slides/slide6.xml"/><Relationship Id="rId35" Type="http://schemas.openxmlformats.org/officeDocument/2006/relationships/image" Target="../media/image3.png"/><Relationship Id="rId12" Type="http://schemas.openxmlformats.org/officeDocument/2006/relationships/image" Target="../media/image7.png"/><Relationship Id="rId34" Type="http://schemas.openxmlformats.org/officeDocument/2006/relationships/image" Target="../media/image5.png"/><Relationship Id="rId15" Type="http://schemas.openxmlformats.org/officeDocument/2006/relationships/image" Target="../media/image10.png"/><Relationship Id="rId37" Type="http://schemas.openxmlformats.org/officeDocument/2006/relationships/image" Target="../media/image18.png"/><Relationship Id="rId14" Type="http://schemas.openxmlformats.org/officeDocument/2006/relationships/image" Target="../media/image6.png"/><Relationship Id="rId36" Type="http://schemas.openxmlformats.org/officeDocument/2006/relationships/image" Target="../media/image19.png"/><Relationship Id="rId17" Type="http://schemas.openxmlformats.org/officeDocument/2006/relationships/image" Target="../media/image14.png"/><Relationship Id="rId39" Type="http://schemas.openxmlformats.org/officeDocument/2006/relationships/image" Target="../media/image35.png"/><Relationship Id="rId16" Type="http://schemas.openxmlformats.org/officeDocument/2006/relationships/slide" Target="/ppt/slides/slide8.xml"/><Relationship Id="rId38" Type="http://schemas.openxmlformats.org/officeDocument/2006/relationships/image" Target="../media/image22.png"/><Relationship Id="rId19" Type="http://schemas.openxmlformats.org/officeDocument/2006/relationships/image" Target="../media/image12.png"/><Relationship Id="rId18" Type="http://schemas.openxmlformats.org/officeDocument/2006/relationships/slide" Target="/ppt/slides/slide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jp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3.jpg"/><Relationship Id="rId4" Type="http://schemas.openxmlformats.org/officeDocument/2006/relationships/hyperlink" Target="http://www.youtube.com/watch?v=aVTsH8mdv9A" TargetMode="External"/><Relationship Id="rId5"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2.jp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1.jp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6.jp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jpg"/><Relationship Id="rId4" Type="http://schemas.openxmlformats.org/officeDocument/2006/relationships/hyperlink" Target="http://www.youtube.com/watch?v=-OiKDmH28E8" TargetMode="External"/><Relationship Id="rId5"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jp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hyperlink" Target="http://www.youtube.com/watch?v=awM6BCpxRaE" TargetMode="External"/><Relationship Id="rId5"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7386200" y="233025"/>
            <a:ext cx="906875" cy="906875"/>
          </a:xfrm>
          <a:prstGeom prst="rect">
            <a:avLst/>
          </a:prstGeom>
          <a:noFill/>
          <a:ln>
            <a:noFill/>
          </a:ln>
        </p:spPr>
      </p:pic>
      <p:pic>
        <p:nvPicPr>
          <p:cNvPr id="55" name="Google Shape;55;p13"/>
          <p:cNvPicPr preferRelativeResize="0"/>
          <p:nvPr/>
        </p:nvPicPr>
        <p:blipFill>
          <a:blip r:embed="rId5">
            <a:alphaModFix/>
          </a:blip>
          <a:stretch>
            <a:fillRect/>
          </a:stretch>
        </p:blipFill>
        <p:spPr>
          <a:xfrm>
            <a:off x="1161050" y="1872900"/>
            <a:ext cx="648560" cy="643200"/>
          </a:xfrm>
          <a:prstGeom prst="rect">
            <a:avLst/>
          </a:prstGeom>
          <a:noFill/>
          <a:ln>
            <a:noFill/>
          </a:ln>
        </p:spPr>
      </p:pic>
      <p:sp>
        <p:nvSpPr>
          <p:cNvPr id="56" name="Google Shape;56;p13"/>
          <p:cNvSpPr/>
          <p:nvPr/>
        </p:nvSpPr>
        <p:spPr>
          <a:xfrm>
            <a:off x="5734300" y="3322250"/>
            <a:ext cx="3258300" cy="16509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a:hlinkClick action="ppaction://hlinkshowjump?jump=nextslide"/>
          </p:cNvPr>
          <p:cNvSpPr txBox="1"/>
          <p:nvPr/>
        </p:nvSpPr>
        <p:spPr>
          <a:xfrm>
            <a:off x="5749450" y="3227050"/>
            <a:ext cx="3258300" cy="17580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100">
                <a:solidFill>
                  <a:srgbClr val="FFFFFF"/>
                </a:solidFill>
                <a:latin typeface="Londrina Solid"/>
                <a:ea typeface="Londrina Solid"/>
                <a:cs typeface="Londrina Solid"/>
                <a:sym typeface="Londrina Solid"/>
              </a:rPr>
              <a:t>STEAM’s Countdown to</a:t>
            </a:r>
            <a:endParaRPr sz="2100">
              <a:solidFill>
                <a:srgbClr val="FFFFFF"/>
              </a:solidFill>
              <a:latin typeface="Londrina Solid"/>
              <a:ea typeface="Londrina Solid"/>
              <a:cs typeface="Londrina Solid"/>
              <a:sym typeface="Londrina Solid"/>
            </a:endParaRPr>
          </a:p>
          <a:p>
            <a:pPr indent="0" lvl="0" marL="0" rtl="0" algn="ctr">
              <a:spcBef>
                <a:spcPts val="0"/>
              </a:spcBef>
              <a:spcAft>
                <a:spcPts val="0"/>
              </a:spcAft>
              <a:buNone/>
            </a:pPr>
            <a:r>
              <a:rPr lang="en" sz="2100">
                <a:solidFill>
                  <a:srgbClr val="FFFFFF"/>
                </a:solidFill>
                <a:latin typeface="Londrina Solid"/>
                <a:ea typeface="Londrina Solid"/>
                <a:cs typeface="Londrina Solid"/>
                <a:sym typeface="Londrina Solid"/>
              </a:rPr>
              <a:t>Winter Break!</a:t>
            </a:r>
            <a:endParaRPr sz="2100">
              <a:solidFill>
                <a:srgbClr val="FFFFFF"/>
              </a:solidFill>
              <a:latin typeface="Londrina Solid"/>
              <a:ea typeface="Londrina Solid"/>
              <a:cs typeface="Londrina Solid"/>
              <a:sym typeface="Londrina Solid"/>
            </a:endParaRPr>
          </a:p>
          <a:p>
            <a:pPr indent="0" lvl="0" marL="0" rtl="0" algn="ctr">
              <a:spcBef>
                <a:spcPts val="0"/>
              </a:spcBef>
              <a:spcAft>
                <a:spcPts val="0"/>
              </a:spcAft>
              <a:buNone/>
            </a:pPr>
            <a:r>
              <a:rPr lang="en" sz="2100">
                <a:solidFill>
                  <a:srgbClr val="FFFFFF"/>
                </a:solidFill>
                <a:latin typeface="Londrina Solid"/>
                <a:ea typeface="Londrina Solid"/>
                <a:cs typeface="Londrina Solid"/>
                <a:sym typeface="Londrina Solid"/>
              </a:rPr>
              <a:t>Let’s get Spacey!</a:t>
            </a:r>
            <a:endParaRPr sz="2100">
              <a:solidFill>
                <a:srgbClr val="FFFFFF"/>
              </a:solidFill>
              <a:latin typeface="Londrina Solid"/>
              <a:ea typeface="Londrina Solid"/>
              <a:cs typeface="Londrina Solid"/>
              <a:sym typeface="Londrina Solid"/>
            </a:endParaRPr>
          </a:p>
        </p:txBody>
      </p:sp>
      <p:sp>
        <p:nvSpPr>
          <p:cNvPr id="58" name="Google Shape;58;p13">
            <a:hlinkClick action="ppaction://hlinksldjump" r:id="rId6"/>
          </p:cNvPr>
          <p:cNvSpPr txBox="1"/>
          <p:nvPr/>
        </p:nvSpPr>
        <p:spPr>
          <a:xfrm>
            <a:off x="1603425" y="1766550"/>
            <a:ext cx="712500" cy="6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a:hlinkClick action="ppaction://hlinksldjump" r:id="rId7"/>
          </p:cNvPr>
          <p:cNvSpPr txBox="1"/>
          <p:nvPr/>
        </p:nvSpPr>
        <p:spPr>
          <a:xfrm>
            <a:off x="94350" y="189200"/>
            <a:ext cx="549300" cy="6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60" name="Google Shape;60;p13">
            <a:hlinkClick action="ppaction://hlinksldjump" r:id="rId8"/>
          </p:cNvPr>
          <p:cNvPicPr preferRelativeResize="0"/>
          <p:nvPr/>
        </p:nvPicPr>
        <p:blipFill>
          <a:blip r:embed="rId9">
            <a:alphaModFix/>
          </a:blip>
          <a:stretch>
            <a:fillRect/>
          </a:stretch>
        </p:blipFill>
        <p:spPr>
          <a:xfrm>
            <a:off x="4052150" y="3291250"/>
            <a:ext cx="1515025" cy="1586700"/>
          </a:xfrm>
          <a:prstGeom prst="rect">
            <a:avLst/>
          </a:prstGeom>
          <a:noFill/>
          <a:ln>
            <a:noFill/>
          </a:ln>
        </p:spPr>
      </p:pic>
      <p:pic>
        <p:nvPicPr>
          <p:cNvPr id="61" name="Google Shape;61;p13">
            <a:hlinkClick action="ppaction://hlinksldjump" r:id="rId10"/>
          </p:cNvPr>
          <p:cNvPicPr preferRelativeResize="0"/>
          <p:nvPr/>
        </p:nvPicPr>
        <p:blipFill>
          <a:blip r:embed="rId11">
            <a:alphaModFix/>
          </a:blip>
          <a:stretch>
            <a:fillRect/>
          </a:stretch>
        </p:blipFill>
        <p:spPr>
          <a:xfrm>
            <a:off x="7386200" y="478450"/>
            <a:ext cx="1288100" cy="1288100"/>
          </a:xfrm>
          <a:prstGeom prst="rect">
            <a:avLst/>
          </a:prstGeom>
          <a:noFill/>
          <a:ln>
            <a:noFill/>
          </a:ln>
        </p:spPr>
      </p:pic>
      <p:pic>
        <p:nvPicPr>
          <p:cNvPr id="62" name="Google Shape;62;p13"/>
          <p:cNvPicPr preferRelativeResize="0"/>
          <p:nvPr/>
        </p:nvPicPr>
        <p:blipFill>
          <a:blip r:embed="rId12">
            <a:alphaModFix/>
          </a:blip>
          <a:stretch>
            <a:fillRect/>
          </a:stretch>
        </p:blipFill>
        <p:spPr>
          <a:xfrm>
            <a:off x="659875" y="29051"/>
            <a:ext cx="1650900" cy="1650873"/>
          </a:xfrm>
          <a:prstGeom prst="rect">
            <a:avLst/>
          </a:prstGeom>
          <a:noFill/>
          <a:ln>
            <a:noFill/>
          </a:ln>
        </p:spPr>
      </p:pic>
      <p:pic>
        <p:nvPicPr>
          <p:cNvPr id="63" name="Google Shape;63;p13">
            <a:hlinkClick action="ppaction://hlinksldjump" r:id="rId13"/>
          </p:cNvPr>
          <p:cNvPicPr preferRelativeResize="0"/>
          <p:nvPr/>
        </p:nvPicPr>
        <p:blipFill>
          <a:blip r:embed="rId14">
            <a:alphaModFix/>
          </a:blip>
          <a:stretch>
            <a:fillRect/>
          </a:stretch>
        </p:blipFill>
        <p:spPr>
          <a:xfrm>
            <a:off x="5879700" y="189200"/>
            <a:ext cx="1586700" cy="1586700"/>
          </a:xfrm>
          <a:prstGeom prst="rect">
            <a:avLst/>
          </a:prstGeom>
          <a:noFill/>
          <a:ln>
            <a:noFill/>
          </a:ln>
        </p:spPr>
      </p:pic>
      <p:pic>
        <p:nvPicPr>
          <p:cNvPr id="64" name="Google Shape;64;p13"/>
          <p:cNvPicPr preferRelativeResize="0"/>
          <p:nvPr/>
        </p:nvPicPr>
        <p:blipFill>
          <a:blip r:embed="rId15">
            <a:alphaModFix/>
          </a:blip>
          <a:stretch>
            <a:fillRect/>
          </a:stretch>
        </p:blipFill>
        <p:spPr>
          <a:xfrm>
            <a:off x="4209850" y="1394550"/>
            <a:ext cx="1515025" cy="1515025"/>
          </a:xfrm>
          <a:prstGeom prst="rect">
            <a:avLst/>
          </a:prstGeom>
          <a:noFill/>
          <a:ln>
            <a:noFill/>
          </a:ln>
        </p:spPr>
      </p:pic>
      <p:pic>
        <p:nvPicPr>
          <p:cNvPr id="65" name="Google Shape;65;p13">
            <a:hlinkClick action="ppaction://hlinksldjump" r:id="rId16"/>
          </p:cNvPr>
          <p:cNvPicPr preferRelativeResize="0"/>
          <p:nvPr/>
        </p:nvPicPr>
        <p:blipFill>
          <a:blip r:embed="rId17">
            <a:alphaModFix/>
          </a:blip>
          <a:stretch>
            <a:fillRect/>
          </a:stretch>
        </p:blipFill>
        <p:spPr>
          <a:xfrm>
            <a:off x="2349588" y="3160973"/>
            <a:ext cx="1650920" cy="1650900"/>
          </a:xfrm>
          <a:prstGeom prst="rect">
            <a:avLst/>
          </a:prstGeom>
          <a:noFill/>
          <a:ln>
            <a:noFill/>
          </a:ln>
        </p:spPr>
      </p:pic>
      <p:pic>
        <p:nvPicPr>
          <p:cNvPr id="66" name="Google Shape;66;p13">
            <a:hlinkClick action="ppaction://hlinksldjump" r:id="rId18"/>
          </p:cNvPr>
          <p:cNvPicPr preferRelativeResize="0"/>
          <p:nvPr/>
        </p:nvPicPr>
        <p:blipFill>
          <a:blip r:embed="rId19">
            <a:alphaModFix/>
          </a:blip>
          <a:stretch>
            <a:fillRect/>
          </a:stretch>
        </p:blipFill>
        <p:spPr>
          <a:xfrm>
            <a:off x="7636775" y="1966425"/>
            <a:ext cx="1355825" cy="1355825"/>
          </a:xfrm>
          <a:prstGeom prst="rect">
            <a:avLst/>
          </a:prstGeom>
          <a:noFill/>
          <a:ln>
            <a:noFill/>
          </a:ln>
        </p:spPr>
      </p:pic>
      <p:pic>
        <p:nvPicPr>
          <p:cNvPr id="67" name="Google Shape;67;p13">
            <a:hlinkClick action="ppaction://hlinksldjump" r:id="rId20"/>
          </p:cNvPr>
          <p:cNvPicPr preferRelativeResize="0"/>
          <p:nvPr/>
        </p:nvPicPr>
        <p:blipFill>
          <a:blip r:embed="rId21">
            <a:alphaModFix/>
          </a:blip>
          <a:stretch>
            <a:fillRect/>
          </a:stretch>
        </p:blipFill>
        <p:spPr>
          <a:xfrm>
            <a:off x="530975" y="3924175"/>
            <a:ext cx="1586700" cy="1355825"/>
          </a:xfrm>
          <a:prstGeom prst="rect">
            <a:avLst/>
          </a:prstGeom>
          <a:noFill/>
          <a:ln>
            <a:noFill/>
          </a:ln>
        </p:spPr>
      </p:pic>
      <p:pic>
        <p:nvPicPr>
          <p:cNvPr id="68" name="Google Shape;68;p13"/>
          <p:cNvPicPr preferRelativeResize="0"/>
          <p:nvPr/>
        </p:nvPicPr>
        <p:blipFill>
          <a:blip r:embed="rId22">
            <a:alphaModFix/>
          </a:blip>
          <a:stretch>
            <a:fillRect/>
          </a:stretch>
        </p:blipFill>
        <p:spPr>
          <a:xfrm>
            <a:off x="26625" y="2909575"/>
            <a:ext cx="1355825" cy="1355825"/>
          </a:xfrm>
          <a:prstGeom prst="rect">
            <a:avLst/>
          </a:prstGeom>
          <a:noFill/>
          <a:ln>
            <a:noFill/>
          </a:ln>
        </p:spPr>
      </p:pic>
      <p:pic>
        <p:nvPicPr>
          <p:cNvPr id="69" name="Google Shape;69;p13">
            <a:hlinkClick action="ppaction://hlinksldjump" r:id="rId23"/>
          </p:cNvPr>
          <p:cNvPicPr preferRelativeResize="0"/>
          <p:nvPr/>
        </p:nvPicPr>
        <p:blipFill>
          <a:blip r:embed="rId24">
            <a:alphaModFix/>
          </a:blip>
          <a:stretch>
            <a:fillRect/>
          </a:stretch>
        </p:blipFill>
        <p:spPr>
          <a:xfrm>
            <a:off x="4572000" y="152400"/>
            <a:ext cx="1177450" cy="1177450"/>
          </a:xfrm>
          <a:prstGeom prst="rect">
            <a:avLst/>
          </a:prstGeom>
          <a:noFill/>
          <a:ln>
            <a:noFill/>
          </a:ln>
        </p:spPr>
      </p:pic>
      <p:pic>
        <p:nvPicPr>
          <p:cNvPr id="70" name="Google Shape;70;p13">
            <a:hlinkClick action="ppaction://hlinksldjump" r:id="rId25"/>
          </p:cNvPr>
          <p:cNvPicPr preferRelativeResize="0"/>
          <p:nvPr/>
        </p:nvPicPr>
        <p:blipFill>
          <a:blip r:embed="rId26">
            <a:alphaModFix/>
          </a:blip>
          <a:stretch>
            <a:fillRect/>
          </a:stretch>
        </p:blipFill>
        <p:spPr>
          <a:xfrm>
            <a:off x="782925" y="2571750"/>
            <a:ext cx="1515025" cy="1515025"/>
          </a:xfrm>
          <a:prstGeom prst="rect">
            <a:avLst/>
          </a:prstGeom>
          <a:noFill/>
          <a:ln>
            <a:noFill/>
          </a:ln>
        </p:spPr>
      </p:pic>
      <p:pic>
        <p:nvPicPr>
          <p:cNvPr id="71" name="Google Shape;71;p13">
            <a:hlinkClick action="ppaction://hlinksldjump" r:id="rId27"/>
          </p:cNvPr>
          <p:cNvPicPr preferRelativeResize="0"/>
          <p:nvPr/>
        </p:nvPicPr>
        <p:blipFill>
          <a:blip r:embed="rId28">
            <a:alphaModFix/>
          </a:blip>
          <a:stretch>
            <a:fillRect/>
          </a:stretch>
        </p:blipFill>
        <p:spPr>
          <a:xfrm>
            <a:off x="2365675" y="1872900"/>
            <a:ext cx="1288100" cy="1288076"/>
          </a:xfrm>
          <a:prstGeom prst="rect">
            <a:avLst/>
          </a:prstGeom>
          <a:noFill/>
          <a:ln>
            <a:noFill/>
          </a:ln>
        </p:spPr>
      </p:pic>
      <p:pic>
        <p:nvPicPr>
          <p:cNvPr id="72" name="Google Shape;72;p13">
            <a:hlinkClick action="ppaction://hlinksldjump" r:id="rId29"/>
          </p:cNvPr>
          <p:cNvPicPr preferRelativeResize="0"/>
          <p:nvPr/>
        </p:nvPicPr>
        <p:blipFill>
          <a:blip r:embed="rId30">
            <a:alphaModFix/>
          </a:blip>
          <a:stretch>
            <a:fillRect/>
          </a:stretch>
        </p:blipFill>
        <p:spPr>
          <a:xfrm flipH="1" rot="-3623158">
            <a:off x="42625" y="1401291"/>
            <a:ext cx="1438027" cy="1438018"/>
          </a:xfrm>
          <a:prstGeom prst="rect">
            <a:avLst/>
          </a:prstGeom>
          <a:noFill/>
          <a:ln>
            <a:noFill/>
          </a:ln>
        </p:spPr>
      </p:pic>
      <p:pic>
        <p:nvPicPr>
          <p:cNvPr id="73" name="Google Shape;73;p13">
            <a:hlinkClick action="ppaction://hlinksldjump" r:id="rId31"/>
          </p:cNvPr>
          <p:cNvPicPr preferRelativeResize="0"/>
          <p:nvPr/>
        </p:nvPicPr>
        <p:blipFill>
          <a:blip r:embed="rId32">
            <a:alphaModFix/>
          </a:blip>
          <a:stretch>
            <a:fillRect/>
          </a:stretch>
        </p:blipFill>
        <p:spPr>
          <a:xfrm>
            <a:off x="5877625" y="1667400"/>
            <a:ext cx="1355825" cy="1355825"/>
          </a:xfrm>
          <a:prstGeom prst="rect">
            <a:avLst/>
          </a:prstGeom>
          <a:noFill/>
          <a:ln>
            <a:noFill/>
          </a:ln>
        </p:spPr>
      </p:pic>
      <p:pic>
        <p:nvPicPr>
          <p:cNvPr id="74" name="Google Shape;74;p13"/>
          <p:cNvPicPr preferRelativeResize="0"/>
          <p:nvPr/>
        </p:nvPicPr>
        <p:blipFill>
          <a:blip r:embed="rId33">
            <a:alphaModFix/>
          </a:blip>
          <a:stretch>
            <a:fillRect/>
          </a:stretch>
        </p:blipFill>
        <p:spPr>
          <a:xfrm>
            <a:off x="6768850" y="478450"/>
            <a:ext cx="298824" cy="298824"/>
          </a:xfrm>
          <a:prstGeom prst="rect">
            <a:avLst/>
          </a:prstGeom>
          <a:noFill/>
          <a:ln>
            <a:noFill/>
          </a:ln>
        </p:spPr>
      </p:pic>
      <p:pic>
        <p:nvPicPr>
          <p:cNvPr id="75" name="Google Shape;75;p13"/>
          <p:cNvPicPr preferRelativeResize="0"/>
          <p:nvPr/>
        </p:nvPicPr>
        <p:blipFill>
          <a:blip r:embed="rId34">
            <a:alphaModFix/>
          </a:blip>
          <a:stretch>
            <a:fillRect/>
          </a:stretch>
        </p:blipFill>
        <p:spPr>
          <a:xfrm rot="-1920496">
            <a:off x="2634056" y="1068287"/>
            <a:ext cx="1100418" cy="733325"/>
          </a:xfrm>
          <a:prstGeom prst="rect">
            <a:avLst/>
          </a:prstGeom>
          <a:noFill/>
          <a:ln>
            <a:noFill/>
          </a:ln>
        </p:spPr>
      </p:pic>
      <p:pic>
        <p:nvPicPr>
          <p:cNvPr id="76" name="Google Shape;76;p13"/>
          <p:cNvPicPr preferRelativeResize="0"/>
          <p:nvPr/>
        </p:nvPicPr>
        <p:blipFill>
          <a:blip r:embed="rId35">
            <a:alphaModFix/>
          </a:blip>
          <a:stretch>
            <a:fillRect/>
          </a:stretch>
        </p:blipFill>
        <p:spPr>
          <a:xfrm>
            <a:off x="5970000" y="2352062"/>
            <a:ext cx="355650" cy="298825"/>
          </a:xfrm>
          <a:prstGeom prst="rect">
            <a:avLst/>
          </a:prstGeom>
          <a:noFill/>
          <a:ln>
            <a:noFill/>
          </a:ln>
        </p:spPr>
      </p:pic>
      <p:pic>
        <p:nvPicPr>
          <p:cNvPr id="77" name="Google Shape;77;p13"/>
          <p:cNvPicPr preferRelativeResize="0"/>
          <p:nvPr/>
        </p:nvPicPr>
        <p:blipFill>
          <a:blip r:embed="rId36">
            <a:alphaModFix/>
          </a:blip>
          <a:stretch>
            <a:fillRect/>
          </a:stretch>
        </p:blipFill>
        <p:spPr>
          <a:xfrm>
            <a:off x="5041503" y="3291243"/>
            <a:ext cx="435900" cy="723152"/>
          </a:xfrm>
          <a:prstGeom prst="rect">
            <a:avLst/>
          </a:prstGeom>
          <a:noFill/>
          <a:ln>
            <a:noFill/>
          </a:ln>
        </p:spPr>
      </p:pic>
      <p:pic>
        <p:nvPicPr>
          <p:cNvPr id="78" name="Google Shape;78;p13"/>
          <p:cNvPicPr preferRelativeResize="0"/>
          <p:nvPr/>
        </p:nvPicPr>
        <p:blipFill>
          <a:blip r:embed="rId37">
            <a:alphaModFix/>
          </a:blip>
          <a:stretch>
            <a:fillRect/>
          </a:stretch>
        </p:blipFill>
        <p:spPr>
          <a:xfrm flipH="1">
            <a:off x="4392199" y="2352051"/>
            <a:ext cx="1062401" cy="513500"/>
          </a:xfrm>
          <a:prstGeom prst="rect">
            <a:avLst/>
          </a:prstGeom>
          <a:noFill/>
          <a:ln>
            <a:noFill/>
          </a:ln>
        </p:spPr>
      </p:pic>
      <p:pic>
        <p:nvPicPr>
          <p:cNvPr id="79" name="Google Shape;79;p13"/>
          <p:cNvPicPr preferRelativeResize="0"/>
          <p:nvPr/>
        </p:nvPicPr>
        <p:blipFill>
          <a:blip r:embed="rId38">
            <a:alphaModFix/>
          </a:blip>
          <a:stretch>
            <a:fillRect/>
          </a:stretch>
        </p:blipFill>
        <p:spPr>
          <a:xfrm>
            <a:off x="2987025" y="4511200"/>
            <a:ext cx="549300" cy="632304"/>
          </a:xfrm>
          <a:prstGeom prst="rect">
            <a:avLst/>
          </a:prstGeom>
          <a:noFill/>
          <a:ln>
            <a:noFill/>
          </a:ln>
        </p:spPr>
      </p:pic>
      <p:pic>
        <p:nvPicPr>
          <p:cNvPr id="80" name="Google Shape;80;p13"/>
          <p:cNvPicPr preferRelativeResize="0"/>
          <p:nvPr/>
        </p:nvPicPr>
        <p:blipFill>
          <a:blip r:embed="rId39">
            <a:alphaModFix/>
          </a:blip>
          <a:stretch>
            <a:fillRect/>
          </a:stretch>
        </p:blipFill>
        <p:spPr>
          <a:xfrm>
            <a:off x="8295250" y="4226454"/>
            <a:ext cx="712501" cy="746695"/>
          </a:xfrm>
          <a:prstGeom prst="rect">
            <a:avLst/>
          </a:prstGeom>
          <a:noFill/>
          <a:ln>
            <a:noFill/>
          </a:ln>
        </p:spPr>
      </p:pic>
      <p:pic>
        <p:nvPicPr>
          <p:cNvPr id="81" name="Google Shape;81;p13"/>
          <p:cNvPicPr preferRelativeResize="0"/>
          <p:nvPr/>
        </p:nvPicPr>
        <p:blipFill>
          <a:blip r:embed="rId39">
            <a:alphaModFix/>
          </a:blip>
          <a:stretch>
            <a:fillRect/>
          </a:stretch>
        </p:blipFill>
        <p:spPr>
          <a:xfrm rot="-2507847">
            <a:off x="5791626" y="3833029"/>
            <a:ext cx="712500" cy="746696"/>
          </a:xfrm>
          <a:prstGeom prst="rect">
            <a:avLst/>
          </a:prstGeom>
          <a:noFill/>
          <a:ln>
            <a:noFill/>
          </a:ln>
        </p:spPr>
      </p:pic>
      <p:pic>
        <p:nvPicPr>
          <p:cNvPr id="82" name="Google Shape;82;p13"/>
          <p:cNvPicPr preferRelativeResize="0"/>
          <p:nvPr/>
        </p:nvPicPr>
        <p:blipFill>
          <a:blip r:embed="rId34">
            <a:alphaModFix/>
          </a:blip>
          <a:stretch>
            <a:fillRect/>
          </a:stretch>
        </p:blipFill>
        <p:spPr>
          <a:xfrm rot="785519">
            <a:off x="2986718" y="144138"/>
            <a:ext cx="1100417" cy="733325"/>
          </a:xfrm>
          <a:prstGeom prst="rect">
            <a:avLst/>
          </a:prstGeom>
          <a:noFill/>
          <a:ln>
            <a:noFill/>
          </a:ln>
        </p:spPr>
      </p:pic>
      <p:pic>
        <p:nvPicPr>
          <p:cNvPr id="83" name="Google Shape;83;p13">
            <a:hlinkClick action="ppaction://hlinksldjump" r:id="rId40"/>
          </p:cNvPr>
          <p:cNvPicPr preferRelativeResize="0"/>
          <p:nvPr/>
        </p:nvPicPr>
        <p:blipFill>
          <a:blip r:embed="rId41">
            <a:alphaModFix/>
          </a:blip>
          <a:stretch>
            <a:fillRect/>
          </a:stretch>
        </p:blipFill>
        <p:spPr>
          <a:xfrm>
            <a:off x="2468325" y="152400"/>
            <a:ext cx="1586700" cy="1586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Google Shape;134;p22"/>
          <p:cNvSpPr txBox="1"/>
          <p:nvPr/>
        </p:nvSpPr>
        <p:spPr>
          <a:xfrm>
            <a:off x="0" y="2665800"/>
            <a:ext cx="5880600" cy="2477700"/>
          </a:xfrm>
          <a:prstGeom prst="rect">
            <a:avLst/>
          </a:prstGeom>
          <a:solidFill>
            <a:srgbClr val="FCE5CD"/>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Chilanka"/>
                <a:ea typeface="Chilanka"/>
                <a:cs typeface="Chilanka"/>
                <a:sym typeface="Chilanka"/>
              </a:rPr>
              <a:t>Day 9 Challenge: </a:t>
            </a:r>
            <a:r>
              <a:rPr lang="en" sz="2000">
                <a:latin typeface="Chilanka"/>
                <a:ea typeface="Chilanka"/>
                <a:cs typeface="Chilanka"/>
                <a:sym typeface="Chilanka"/>
              </a:rPr>
              <a:t>Did you know there is a library in space? </a:t>
            </a:r>
            <a:r>
              <a:rPr b="1" lang="en" sz="1800">
                <a:solidFill>
                  <a:srgbClr val="202124"/>
                </a:solidFill>
                <a:latin typeface="Chilanka"/>
                <a:ea typeface="Chilanka"/>
                <a:cs typeface="Chilanka"/>
                <a:sym typeface="Chilanka"/>
              </a:rPr>
              <a:t>The Lunar Library</a:t>
            </a:r>
            <a:r>
              <a:rPr lang="en" sz="1800">
                <a:solidFill>
                  <a:srgbClr val="202124"/>
                </a:solidFill>
                <a:latin typeface="Chilanka"/>
                <a:ea typeface="Chilanka"/>
                <a:cs typeface="Chilanka"/>
                <a:sym typeface="Chilanka"/>
              </a:rPr>
              <a:t> contains a 30 million page archive of human history and civilization, covering all subjects, cultures, nations, languages, genres, and time periods. The Library is housed within a 100 gram nanotechnology device that resembles a 120mm DVD. Take some time today and read a book just like the astronauts do in space!</a:t>
            </a:r>
            <a:endParaRPr sz="2000">
              <a:latin typeface="Chilanka"/>
              <a:ea typeface="Chilanka"/>
              <a:cs typeface="Chilanka"/>
              <a:sym typeface="Chilanka"/>
            </a:endParaRPr>
          </a:p>
        </p:txBody>
      </p:sp>
      <p:pic>
        <p:nvPicPr>
          <p:cNvPr id="135" name="Google Shape;135;p22"/>
          <p:cNvPicPr preferRelativeResize="0"/>
          <p:nvPr/>
        </p:nvPicPr>
        <p:blipFill>
          <a:blip r:embed="rId4">
            <a:alphaModFix/>
          </a:blip>
          <a:stretch>
            <a:fillRect/>
          </a:stretch>
        </p:blipFill>
        <p:spPr>
          <a:xfrm>
            <a:off x="5515450" y="89675"/>
            <a:ext cx="3539768" cy="23609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23"/>
          <p:cNvSpPr txBox="1"/>
          <p:nvPr/>
        </p:nvSpPr>
        <p:spPr>
          <a:xfrm>
            <a:off x="6299675" y="670225"/>
            <a:ext cx="2681400" cy="4333500"/>
          </a:xfrm>
          <a:prstGeom prst="rect">
            <a:avLst/>
          </a:prstGeom>
          <a:solidFill>
            <a:srgbClr val="E6B8A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Chilanka"/>
                <a:ea typeface="Chilanka"/>
                <a:cs typeface="Chilanka"/>
                <a:sym typeface="Chilanka"/>
              </a:rPr>
              <a:t>Day 10 Challenge:</a:t>
            </a:r>
            <a:endParaRPr b="1" sz="2000">
              <a:latin typeface="Chilanka"/>
              <a:ea typeface="Chilanka"/>
              <a:cs typeface="Chilanka"/>
              <a:sym typeface="Chilanka"/>
            </a:endParaRPr>
          </a:p>
          <a:p>
            <a:pPr indent="0" lvl="0" marL="0" rtl="0" algn="l">
              <a:spcBef>
                <a:spcPts val="0"/>
              </a:spcBef>
              <a:spcAft>
                <a:spcPts val="0"/>
              </a:spcAft>
              <a:buNone/>
            </a:pPr>
            <a:r>
              <a:t/>
            </a:r>
            <a:endParaRPr b="1" sz="2000">
              <a:latin typeface="Chilanka"/>
              <a:ea typeface="Chilanka"/>
              <a:cs typeface="Chilanka"/>
              <a:sym typeface="Chilanka"/>
            </a:endParaRPr>
          </a:p>
          <a:p>
            <a:pPr indent="0" lvl="0" marL="0" rtl="0" algn="l">
              <a:spcBef>
                <a:spcPts val="0"/>
              </a:spcBef>
              <a:spcAft>
                <a:spcPts val="0"/>
              </a:spcAft>
              <a:buNone/>
            </a:pPr>
            <a:r>
              <a:rPr lang="en" sz="2000">
                <a:latin typeface="Chilanka"/>
                <a:ea typeface="Chilanka"/>
                <a:cs typeface="Chilanka"/>
                <a:sym typeface="Chilanka"/>
              </a:rPr>
              <a:t>Did you know that Kennedy Space Center, located here in Central Florida, is the launching point for every manned mission to space?</a:t>
            </a:r>
            <a:endParaRPr sz="2000">
              <a:latin typeface="Chilanka"/>
              <a:ea typeface="Chilanka"/>
              <a:cs typeface="Chilanka"/>
              <a:sym typeface="Chilanka"/>
            </a:endParaRPr>
          </a:p>
          <a:p>
            <a:pPr indent="0" lvl="0" marL="0" rtl="0" algn="l">
              <a:spcBef>
                <a:spcPts val="0"/>
              </a:spcBef>
              <a:spcAft>
                <a:spcPts val="0"/>
              </a:spcAft>
              <a:buNone/>
            </a:pPr>
            <a:r>
              <a:t/>
            </a:r>
            <a:endParaRPr sz="2000">
              <a:latin typeface="Chilanka"/>
              <a:ea typeface="Chilanka"/>
              <a:cs typeface="Chilanka"/>
              <a:sym typeface="Chilanka"/>
            </a:endParaRPr>
          </a:p>
          <a:p>
            <a:pPr indent="0" lvl="0" marL="0" rtl="0" algn="l">
              <a:spcBef>
                <a:spcPts val="0"/>
              </a:spcBef>
              <a:spcAft>
                <a:spcPts val="0"/>
              </a:spcAft>
              <a:buNone/>
            </a:pPr>
            <a:r>
              <a:rPr lang="en" sz="2000">
                <a:latin typeface="Chilanka"/>
                <a:ea typeface="Chilanka"/>
                <a:cs typeface="Chilanka"/>
                <a:sym typeface="Chilanka"/>
              </a:rPr>
              <a:t>Make a list of 5 other places in Florida that make Florida unique?</a:t>
            </a:r>
            <a:endParaRPr sz="2000">
              <a:latin typeface="Chilanka"/>
              <a:ea typeface="Chilanka"/>
              <a:cs typeface="Chilanka"/>
              <a:sym typeface="Chilanka"/>
            </a:endParaRPr>
          </a:p>
          <a:p>
            <a:pPr indent="0" lvl="0" marL="0" rtl="0" algn="l">
              <a:spcBef>
                <a:spcPts val="0"/>
              </a:spcBef>
              <a:spcAft>
                <a:spcPts val="0"/>
              </a:spcAft>
              <a:buNone/>
            </a:pPr>
            <a:r>
              <a:t/>
            </a:r>
            <a:endParaRPr sz="2000">
              <a:latin typeface="Chilanka"/>
              <a:ea typeface="Chilanka"/>
              <a:cs typeface="Chilanka"/>
              <a:sym typeface="Chilank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 name="Shape 144"/>
        <p:cNvGrpSpPr/>
        <p:nvPr/>
      </p:nvGrpSpPr>
      <p:grpSpPr>
        <a:xfrm>
          <a:off x="0" y="0"/>
          <a:ext cx="0" cy="0"/>
          <a:chOff x="0" y="0"/>
          <a:chExt cx="0" cy="0"/>
        </a:xfrm>
      </p:grpSpPr>
      <p:pic>
        <p:nvPicPr>
          <p:cNvPr descr="Make this fun STEM toy with your kids or students~ learn about physics and why they spin!  Grab your template for the penny spinner toys here: https://teachbesideme.com/stem-toy-penny-spinners/" id="145" name="Google Shape;145;p24" title="Penny Spinners">
            <a:hlinkClick r:id="rId4"/>
          </p:cNvPr>
          <p:cNvPicPr preferRelativeResize="0"/>
          <p:nvPr/>
        </p:nvPicPr>
        <p:blipFill>
          <a:blip r:embed="rId5">
            <a:alphaModFix/>
          </a:blip>
          <a:stretch>
            <a:fillRect/>
          </a:stretch>
        </p:blipFill>
        <p:spPr>
          <a:xfrm>
            <a:off x="3763800" y="183775"/>
            <a:ext cx="5116175" cy="3837125"/>
          </a:xfrm>
          <a:prstGeom prst="rect">
            <a:avLst/>
          </a:prstGeom>
          <a:noFill/>
          <a:ln>
            <a:noFill/>
          </a:ln>
        </p:spPr>
      </p:pic>
      <p:sp>
        <p:nvSpPr>
          <p:cNvPr id="146" name="Google Shape;146;p24"/>
          <p:cNvSpPr txBox="1"/>
          <p:nvPr/>
        </p:nvSpPr>
        <p:spPr>
          <a:xfrm>
            <a:off x="188450" y="1992575"/>
            <a:ext cx="3120600" cy="29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lt1"/>
                </a:solidFill>
                <a:latin typeface="Chilanka"/>
                <a:ea typeface="Chilanka"/>
                <a:cs typeface="Chilanka"/>
                <a:sym typeface="Chilanka"/>
              </a:rPr>
              <a:t>Da</a:t>
            </a:r>
            <a:r>
              <a:rPr b="1" lang="en" sz="2000">
                <a:solidFill>
                  <a:schemeClr val="lt1"/>
                </a:solidFill>
                <a:latin typeface="Chilanka"/>
                <a:ea typeface="Chilanka"/>
                <a:cs typeface="Chilanka"/>
                <a:sym typeface="Chilanka"/>
              </a:rPr>
              <a:t>y 11 Challenge:</a:t>
            </a:r>
            <a:endParaRPr b="1" sz="2000">
              <a:solidFill>
                <a:schemeClr val="lt1"/>
              </a:solidFill>
              <a:latin typeface="Chilanka"/>
              <a:ea typeface="Chilanka"/>
              <a:cs typeface="Chilanka"/>
              <a:sym typeface="Chilanka"/>
            </a:endParaRPr>
          </a:p>
          <a:p>
            <a:pPr indent="0" lvl="0" marL="0" rtl="0" algn="l">
              <a:spcBef>
                <a:spcPts val="0"/>
              </a:spcBef>
              <a:spcAft>
                <a:spcPts val="0"/>
              </a:spcAft>
              <a:buNone/>
            </a:pPr>
            <a:r>
              <a:rPr lang="en" sz="2000">
                <a:solidFill>
                  <a:schemeClr val="lt1"/>
                </a:solidFill>
                <a:latin typeface="Chilanka"/>
                <a:ea typeface="Chilanka"/>
                <a:cs typeface="Chilanka"/>
                <a:sym typeface="Chilanka"/>
              </a:rPr>
              <a:t>Create a galaxy penny spinner..</a:t>
            </a:r>
            <a:endParaRPr sz="2000">
              <a:solidFill>
                <a:schemeClr val="lt1"/>
              </a:solidFill>
              <a:latin typeface="Chilanka"/>
              <a:ea typeface="Chilanka"/>
              <a:cs typeface="Chilanka"/>
              <a:sym typeface="Chilanka"/>
            </a:endParaRPr>
          </a:p>
          <a:p>
            <a:pPr indent="0" lvl="0" marL="0" rtl="0" algn="l">
              <a:spcBef>
                <a:spcPts val="0"/>
              </a:spcBef>
              <a:spcAft>
                <a:spcPts val="0"/>
              </a:spcAft>
              <a:buNone/>
            </a:pPr>
            <a:r>
              <a:rPr lang="en" sz="2000">
                <a:solidFill>
                  <a:schemeClr val="lt1"/>
                </a:solidFill>
                <a:latin typeface="Chilanka"/>
                <a:ea typeface="Chilanka"/>
                <a:cs typeface="Chilanka"/>
                <a:sym typeface="Chilanka"/>
              </a:rPr>
              <a:t>Did you know that galaxies are made up of stars, gas dust, solar systems, all held together by gravity.  Our galaxy is called the Milky way.</a:t>
            </a:r>
            <a:endParaRPr sz="2000">
              <a:solidFill>
                <a:schemeClr val="lt1"/>
              </a:solidFill>
              <a:latin typeface="Chilanka"/>
              <a:ea typeface="Chilanka"/>
              <a:cs typeface="Chilanka"/>
              <a:sym typeface="Chilanka"/>
            </a:endParaRPr>
          </a:p>
          <a:p>
            <a:pPr indent="0" lvl="0" marL="0" rtl="0" algn="l">
              <a:spcBef>
                <a:spcPts val="0"/>
              </a:spcBef>
              <a:spcAft>
                <a:spcPts val="0"/>
              </a:spcAft>
              <a:buNone/>
            </a:pPr>
            <a:r>
              <a:rPr b="1" lang="en" sz="2000">
                <a:latin typeface="Chilanka"/>
                <a:ea typeface="Chilanka"/>
                <a:cs typeface="Chilanka"/>
                <a:sym typeface="Chilanka"/>
              </a:rPr>
              <a:t>D</a:t>
            </a:r>
            <a:endParaRPr sz="2000">
              <a:solidFill>
                <a:schemeClr val="lt1"/>
              </a:solidFill>
              <a:latin typeface="Chilanka"/>
              <a:ea typeface="Chilanka"/>
              <a:cs typeface="Chilanka"/>
              <a:sym typeface="Chilank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 name="Shape 150"/>
        <p:cNvGrpSpPr/>
        <p:nvPr/>
      </p:nvGrpSpPr>
      <p:grpSpPr>
        <a:xfrm>
          <a:off x="0" y="0"/>
          <a:ext cx="0" cy="0"/>
          <a:chOff x="0" y="0"/>
          <a:chExt cx="0" cy="0"/>
        </a:xfrm>
      </p:grpSpPr>
      <p:sp>
        <p:nvSpPr>
          <p:cNvPr id="151" name="Google Shape;151;p25"/>
          <p:cNvSpPr txBox="1"/>
          <p:nvPr/>
        </p:nvSpPr>
        <p:spPr>
          <a:xfrm>
            <a:off x="0" y="2752400"/>
            <a:ext cx="7025700" cy="2391300"/>
          </a:xfrm>
          <a:prstGeom prst="rect">
            <a:avLst/>
          </a:prstGeom>
          <a:solidFill>
            <a:srgbClr val="D9D2E9"/>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Chilanka"/>
                <a:ea typeface="Chilanka"/>
                <a:cs typeface="Chilanka"/>
                <a:sym typeface="Chilanka"/>
              </a:rPr>
              <a:t>Day 12 Challenge:</a:t>
            </a:r>
            <a:endParaRPr b="1" sz="2000">
              <a:latin typeface="Chilanka"/>
              <a:ea typeface="Chilanka"/>
              <a:cs typeface="Chilanka"/>
              <a:sym typeface="Chilanka"/>
            </a:endParaRPr>
          </a:p>
          <a:p>
            <a:pPr indent="0" lvl="0" marL="0" rtl="0" algn="l">
              <a:spcBef>
                <a:spcPts val="0"/>
              </a:spcBef>
              <a:spcAft>
                <a:spcPts val="0"/>
              </a:spcAft>
              <a:buNone/>
            </a:pPr>
            <a:r>
              <a:rPr lang="en" sz="2000">
                <a:latin typeface="Chilanka"/>
                <a:ea typeface="Chilanka"/>
                <a:cs typeface="Chilanka"/>
                <a:sym typeface="Chilanka"/>
              </a:rPr>
              <a:t>Using Tinkercad.com or design on a sheet of paper.  Create your own Mission Patch.  Take a picture of your design and send it to Ms. Allen or Mrs. Sarduy to be part of our Mission Patch Challenge.  All Submissions are due by January 10th.  The winners will be announced and their patches will be created on the 3D printer.</a:t>
            </a:r>
            <a:endParaRPr sz="2000">
              <a:latin typeface="Chilanka"/>
              <a:ea typeface="Chilanka"/>
              <a:cs typeface="Chilanka"/>
              <a:sym typeface="Chilank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 name="Shape 87"/>
        <p:cNvGrpSpPr/>
        <p:nvPr/>
      </p:nvGrpSpPr>
      <p:grpSpPr>
        <a:xfrm>
          <a:off x="0" y="0"/>
          <a:ext cx="0" cy="0"/>
          <a:chOff x="0" y="0"/>
          <a:chExt cx="0" cy="0"/>
        </a:xfrm>
      </p:grpSpPr>
      <p:sp>
        <p:nvSpPr>
          <p:cNvPr id="88" name="Google Shape;88;p14"/>
          <p:cNvSpPr txBox="1"/>
          <p:nvPr/>
        </p:nvSpPr>
        <p:spPr>
          <a:xfrm>
            <a:off x="580475" y="95125"/>
            <a:ext cx="7589700" cy="2476500"/>
          </a:xfrm>
          <a:prstGeom prst="rect">
            <a:avLst/>
          </a:prstGeom>
          <a:solidFill>
            <a:srgbClr val="D5A6BD"/>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500">
                <a:latin typeface="Chilanka"/>
                <a:ea typeface="Chilanka"/>
                <a:cs typeface="Chilanka"/>
                <a:sym typeface="Chilanka"/>
              </a:rPr>
              <a:t>Day 1 Challenge:</a:t>
            </a:r>
            <a:endParaRPr b="1" sz="2500">
              <a:latin typeface="Chilanka"/>
              <a:ea typeface="Chilanka"/>
              <a:cs typeface="Chilanka"/>
              <a:sym typeface="Chilanka"/>
            </a:endParaRPr>
          </a:p>
          <a:p>
            <a:pPr indent="0" lvl="0" marL="0" rtl="0" algn="l">
              <a:spcBef>
                <a:spcPts val="0"/>
              </a:spcBef>
              <a:spcAft>
                <a:spcPts val="0"/>
              </a:spcAft>
              <a:buNone/>
            </a:pPr>
            <a:r>
              <a:rPr lang="en" sz="2500">
                <a:latin typeface="Chilanka"/>
                <a:ea typeface="Chilanka"/>
                <a:cs typeface="Chilanka"/>
                <a:sym typeface="Chilanka"/>
              </a:rPr>
              <a:t>Take a selfie of you doing something that you love.</a:t>
            </a:r>
            <a:endParaRPr sz="2500">
              <a:latin typeface="Chilanka"/>
              <a:ea typeface="Chilanka"/>
              <a:cs typeface="Chilanka"/>
              <a:sym typeface="Chilanka"/>
            </a:endParaRPr>
          </a:p>
          <a:p>
            <a:pPr indent="0" lvl="0" marL="0" rtl="0" algn="l">
              <a:spcBef>
                <a:spcPts val="0"/>
              </a:spcBef>
              <a:spcAft>
                <a:spcPts val="0"/>
              </a:spcAft>
              <a:buNone/>
            </a:pPr>
            <a:r>
              <a:rPr lang="en" sz="2500">
                <a:latin typeface="Chilanka"/>
                <a:ea typeface="Chilanka"/>
                <a:cs typeface="Chilanka"/>
                <a:sym typeface="Chilanka"/>
              </a:rPr>
              <a:t>Write 5 adjectives to describe this activity.</a:t>
            </a:r>
            <a:endParaRPr sz="2500">
              <a:latin typeface="Chilanka"/>
              <a:ea typeface="Chilanka"/>
              <a:cs typeface="Chilanka"/>
              <a:sym typeface="Chilanka"/>
            </a:endParaRPr>
          </a:p>
          <a:p>
            <a:pPr indent="0" lvl="0" marL="0" rtl="0" algn="l">
              <a:spcBef>
                <a:spcPts val="0"/>
              </a:spcBef>
              <a:spcAft>
                <a:spcPts val="0"/>
              </a:spcAft>
              <a:buNone/>
            </a:pPr>
            <a:r>
              <a:t/>
            </a:r>
            <a:endParaRPr sz="2500">
              <a:latin typeface="Chilanka"/>
              <a:ea typeface="Chilanka"/>
              <a:cs typeface="Chilanka"/>
              <a:sym typeface="Chilanka"/>
            </a:endParaRPr>
          </a:p>
          <a:p>
            <a:pPr indent="0" lvl="0" marL="0" rtl="0" algn="l">
              <a:spcBef>
                <a:spcPts val="0"/>
              </a:spcBef>
              <a:spcAft>
                <a:spcPts val="0"/>
              </a:spcAft>
              <a:buNone/>
            </a:pPr>
            <a:r>
              <a:rPr lang="en" sz="2500">
                <a:latin typeface="Chilanka"/>
                <a:ea typeface="Chilanka"/>
                <a:cs typeface="Chilanka"/>
                <a:sym typeface="Chilanka"/>
              </a:rPr>
              <a:t>5 adjectives to describe space are: vast, expansive, infinite, starry and incomprehensible.</a:t>
            </a:r>
            <a:endParaRPr sz="2500">
              <a:latin typeface="Chilanka"/>
              <a:ea typeface="Chilanka"/>
              <a:cs typeface="Chilanka"/>
              <a:sym typeface="Chilanka"/>
            </a:endParaRPr>
          </a:p>
          <a:p>
            <a:pPr indent="0" lvl="0" marL="0" rtl="0" algn="l">
              <a:spcBef>
                <a:spcPts val="0"/>
              </a:spcBef>
              <a:spcAft>
                <a:spcPts val="0"/>
              </a:spcAft>
              <a:buNone/>
            </a:pPr>
            <a:r>
              <a:t/>
            </a:r>
            <a:endParaRPr sz="2500">
              <a:latin typeface="Chilanka"/>
              <a:ea typeface="Chilanka"/>
              <a:cs typeface="Chilanka"/>
              <a:sym typeface="Chilank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 name="Shape 92"/>
        <p:cNvGrpSpPr/>
        <p:nvPr/>
      </p:nvGrpSpPr>
      <p:grpSpPr>
        <a:xfrm>
          <a:off x="0" y="0"/>
          <a:ext cx="0" cy="0"/>
          <a:chOff x="0" y="0"/>
          <a:chExt cx="0" cy="0"/>
        </a:xfrm>
      </p:grpSpPr>
      <p:sp>
        <p:nvSpPr>
          <p:cNvPr id="93" name="Google Shape;93;p15"/>
          <p:cNvSpPr txBox="1"/>
          <p:nvPr/>
        </p:nvSpPr>
        <p:spPr>
          <a:xfrm>
            <a:off x="345275" y="142175"/>
            <a:ext cx="7762200" cy="2101200"/>
          </a:xfrm>
          <a:prstGeom prst="rect">
            <a:avLst/>
          </a:prstGeom>
          <a:solidFill>
            <a:srgbClr val="434343"/>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00"/>
                </a:solidFill>
                <a:latin typeface="Chilanka"/>
                <a:ea typeface="Chilanka"/>
                <a:cs typeface="Chilanka"/>
                <a:sym typeface="Chilanka"/>
              </a:rPr>
              <a:t>Day 2 Challenge:  Write your name in the stars.  </a:t>
            </a:r>
            <a:endParaRPr b="1" sz="3000">
              <a:solidFill>
                <a:srgbClr val="FFFF00"/>
              </a:solidFill>
              <a:latin typeface="Chilanka"/>
              <a:ea typeface="Chilanka"/>
              <a:cs typeface="Chilanka"/>
              <a:sym typeface="Chilanka"/>
            </a:endParaRPr>
          </a:p>
          <a:p>
            <a:pPr indent="0" lvl="0" marL="0" rtl="0" algn="l">
              <a:spcBef>
                <a:spcPts val="0"/>
              </a:spcBef>
              <a:spcAft>
                <a:spcPts val="0"/>
              </a:spcAft>
              <a:buNone/>
            </a:pPr>
            <a:r>
              <a:rPr b="1" lang="en" sz="3000">
                <a:solidFill>
                  <a:srgbClr val="FFFF00"/>
                </a:solidFill>
                <a:latin typeface="Chilanka"/>
                <a:ea typeface="Chilanka"/>
                <a:cs typeface="Chilanka"/>
                <a:sym typeface="Chilanka"/>
              </a:rPr>
              <a:t>Did you know the sun is the only star in our solar system?</a:t>
            </a:r>
            <a:endParaRPr b="1" sz="3000">
              <a:solidFill>
                <a:srgbClr val="FFFF00"/>
              </a:solidFill>
              <a:latin typeface="Chilanka"/>
              <a:ea typeface="Chilanka"/>
              <a:cs typeface="Chilanka"/>
              <a:sym typeface="Chilanka"/>
            </a:endParaRPr>
          </a:p>
          <a:p>
            <a:pPr indent="0" lvl="0" marL="0" rtl="0" algn="l">
              <a:spcBef>
                <a:spcPts val="0"/>
              </a:spcBef>
              <a:spcAft>
                <a:spcPts val="0"/>
              </a:spcAft>
              <a:buNone/>
            </a:pPr>
            <a:r>
              <a:t/>
            </a:r>
            <a:endParaRPr b="1" sz="3000">
              <a:solidFill>
                <a:srgbClr val="FFFF00"/>
              </a:solidFill>
              <a:latin typeface="Chilanka"/>
              <a:ea typeface="Chilanka"/>
              <a:cs typeface="Chilanka"/>
              <a:sym typeface="Chilanka"/>
            </a:endParaRPr>
          </a:p>
        </p:txBody>
      </p:sp>
      <p:pic>
        <p:nvPicPr>
          <p:cNvPr id="94" name="Google Shape;94;p15"/>
          <p:cNvPicPr preferRelativeResize="0"/>
          <p:nvPr/>
        </p:nvPicPr>
        <p:blipFill>
          <a:blip r:embed="rId4">
            <a:alphaModFix/>
          </a:blip>
          <a:stretch>
            <a:fillRect/>
          </a:stretch>
        </p:blipFill>
        <p:spPr>
          <a:xfrm>
            <a:off x="2644101" y="2661550"/>
            <a:ext cx="2429700" cy="2429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Google Shape;99;p16"/>
          <p:cNvSpPr txBox="1"/>
          <p:nvPr/>
        </p:nvSpPr>
        <p:spPr>
          <a:xfrm>
            <a:off x="423675" y="63750"/>
            <a:ext cx="6084300" cy="2329800"/>
          </a:xfrm>
          <a:prstGeom prst="rect">
            <a:avLst/>
          </a:prstGeom>
          <a:solidFill>
            <a:srgbClr val="C9DAF8"/>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rgbClr val="1155CC"/>
                </a:solidFill>
                <a:latin typeface="Chilanka"/>
                <a:ea typeface="Chilanka"/>
                <a:cs typeface="Chilanka"/>
                <a:sym typeface="Chilanka"/>
              </a:rPr>
              <a:t>Day 3 Challenge:  Did you know that the moon has six times less gravity than earth?  Can you do the math to determine your weight on the moon?</a:t>
            </a:r>
            <a:endParaRPr b="1" sz="2300">
              <a:solidFill>
                <a:srgbClr val="1155CC"/>
              </a:solidFill>
              <a:latin typeface="Chilanka"/>
              <a:ea typeface="Chilanka"/>
              <a:cs typeface="Chilanka"/>
              <a:sym typeface="Chilanka"/>
            </a:endParaRPr>
          </a:p>
          <a:p>
            <a:pPr indent="0" lvl="0" marL="0" rtl="0" algn="l">
              <a:spcBef>
                <a:spcPts val="0"/>
              </a:spcBef>
              <a:spcAft>
                <a:spcPts val="0"/>
              </a:spcAft>
              <a:buNone/>
            </a:pPr>
            <a:r>
              <a:rPr b="1" lang="en" sz="2300">
                <a:solidFill>
                  <a:srgbClr val="1155CC"/>
                </a:solidFill>
                <a:latin typeface="Chilanka"/>
                <a:ea typeface="Chilanka"/>
                <a:cs typeface="Chilanka"/>
                <a:sym typeface="Chilanka"/>
              </a:rPr>
              <a:t>Example: </a:t>
            </a:r>
            <a:endParaRPr b="1" sz="2300">
              <a:solidFill>
                <a:srgbClr val="1155CC"/>
              </a:solidFill>
              <a:latin typeface="Chilanka"/>
              <a:ea typeface="Chilanka"/>
              <a:cs typeface="Chilanka"/>
              <a:sym typeface="Chilanka"/>
            </a:endParaRPr>
          </a:p>
          <a:p>
            <a:pPr indent="0" lvl="0" marL="0" rtl="0" algn="l">
              <a:spcBef>
                <a:spcPts val="0"/>
              </a:spcBef>
              <a:spcAft>
                <a:spcPts val="0"/>
              </a:spcAft>
              <a:buNone/>
            </a:pPr>
            <a:r>
              <a:rPr b="1" lang="en" sz="2300">
                <a:solidFill>
                  <a:srgbClr val="1155CC"/>
                </a:solidFill>
                <a:latin typeface="Chilanka"/>
                <a:ea typeface="Chilanka"/>
                <a:cs typeface="Chilanka"/>
                <a:sym typeface="Chilanka"/>
              </a:rPr>
              <a:t>100 lbs on earth = 16.6 lbs on the moon.</a:t>
            </a:r>
            <a:endParaRPr b="1" sz="2300">
              <a:solidFill>
                <a:srgbClr val="1155CC"/>
              </a:solidFill>
              <a:latin typeface="Chilanka"/>
              <a:ea typeface="Chilanka"/>
              <a:cs typeface="Chilanka"/>
              <a:sym typeface="Chilanka"/>
            </a:endParaRPr>
          </a:p>
          <a:p>
            <a:pPr indent="0" lvl="0" marL="0" rtl="0" algn="l">
              <a:spcBef>
                <a:spcPts val="0"/>
              </a:spcBef>
              <a:spcAft>
                <a:spcPts val="0"/>
              </a:spcAft>
              <a:buNone/>
            </a:pPr>
            <a:r>
              <a:t/>
            </a:r>
            <a:endParaRPr sz="2300">
              <a:solidFill>
                <a:srgbClr val="FFFFFF"/>
              </a:solidFill>
              <a:latin typeface="Chilanka"/>
              <a:ea typeface="Chilanka"/>
              <a:cs typeface="Chilanka"/>
              <a:sym typeface="Chilank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17"/>
          <p:cNvSpPr txBox="1"/>
          <p:nvPr/>
        </p:nvSpPr>
        <p:spPr>
          <a:xfrm>
            <a:off x="1082850" y="79450"/>
            <a:ext cx="6978300" cy="1703700"/>
          </a:xfrm>
          <a:prstGeom prst="rect">
            <a:avLst/>
          </a:prstGeom>
          <a:solidFill>
            <a:srgbClr val="EAD1D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6666"/>
                </a:solidFill>
                <a:latin typeface="Chilanka"/>
                <a:ea typeface="Chilanka"/>
                <a:cs typeface="Chilanka"/>
                <a:sym typeface="Chilanka"/>
              </a:rPr>
              <a:t>Day 4 Challenge:</a:t>
            </a:r>
            <a:endParaRPr b="1" sz="2000">
              <a:solidFill>
                <a:srgbClr val="666666"/>
              </a:solidFill>
              <a:latin typeface="Chilanka"/>
              <a:ea typeface="Chilanka"/>
              <a:cs typeface="Chilanka"/>
              <a:sym typeface="Chilanka"/>
            </a:endParaRPr>
          </a:p>
          <a:p>
            <a:pPr indent="0" lvl="0" marL="0" rtl="0" algn="l">
              <a:spcBef>
                <a:spcPts val="0"/>
              </a:spcBef>
              <a:spcAft>
                <a:spcPts val="0"/>
              </a:spcAft>
              <a:buNone/>
            </a:pPr>
            <a:r>
              <a:rPr lang="en" sz="2000">
                <a:solidFill>
                  <a:srgbClr val="666666"/>
                </a:solidFill>
                <a:latin typeface="Chilanka"/>
                <a:ea typeface="Chilanka"/>
                <a:cs typeface="Chilanka"/>
                <a:sym typeface="Chilanka"/>
              </a:rPr>
              <a:t>Can you write a short story set in space and then </a:t>
            </a:r>
            <a:r>
              <a:rPr lang="en" sz="2000">
                <a:solidFill>
                  <a:srgbClr val="666666"/>
                </a:solidFill>
                <a:latin typeface="Chilanka"/>
                <a:ea typeface="Chilanka"/>
                <a:cs typeface="Chilanka"/>
                <a:sym typeface="Chilanka"/>
              </a:rPr>
              <a:t>animate</a:t>
            </a:r>
            <a:r>
              <a:rPr lang="en" sz="2000">
                <a:solidFill>
                  <a:srgbClr val="666666"/>
                </a:solidFill>
                <a:latin typeface="Chilanka"/>
                <a:ea typeface="Chilanka"/>
                <a:cs typeface="Chilanka"/>
                <a:sym typeface="Chilanka"/>
              </a:rPr>
              <a:t> it with coding, puppetry, green screens or whatever creative way you can think of?  Share your stories with Ms. Allen or Mrs. Sarduy.  They are sure to be out of this world!</a:t>
            </a:r>
            <a:endParaRPr sz="2000">
              <a:solidFill>
                <a:srgbClr val="666666"/>
              </a:solidFill>
              <a:latin typeface="Chilanka"/>
              <a:ea typeface="Chilanka"/>
              <a:cs typeface="Chilanka"/>
              <a:sym typeface="Chilanka"/>
            </a:endParaRPr>
          </a:p>
        </p:txBody>
      </p:sp>
      <p:pic>
        <p:nvPicPr>
          <p:cNvPr id="105" name="Google Shape;105;p17"/>
          <p:cNvPicPr preferRelativeResize="0"/>
          <p:nvPr/>
        </p:nvPicPr>
        <p:blipFill>
          <a:blip r:embed="rId4">
            <a:alphaModFix/>
          </a:blip>
          <a:stretch>
            <a:fillRect/>
          </a:stretch>
        </p:blipFill>
        <p:spPr>
          <a:xfrm>
            <a:off x="2749025" y="1783200"/>
            <a:ext cx="3645950" cy="3360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 name="Shape 109"/>
        <p:cNvGrpSpPr/>
        <p:nvPr/>
      </p:nvGrpSpPr>
      <p:grpSpPr>
        <a:xfrm>
          <a:off x="0" y="0"/>
          <a:ext cx="0" cy="0"/>
          <a:chOff x="0" y="0"/>
          <a:chExt cx="0" cy="0"/>
        </a:xfrm>
      </p:grpSpPr>
      <p:sp>
        <p:nvSpPr>
          <p:cNvPr id="110" name="Google Shape;110;p18"/>
          <p:cNvSpPr txBox="1"/>
          <p:nvPr/>
        </p:nvSpPr>
        <p:spPr>
          <a:xfrm>
            <a:off x="157125" y="408750"/>
            <a:ext cx="3402900" cy="4547400"/>
          </a:xfrm>
          <a:prstGeom prst="rect">
            <a:avLst/>
          </a:prstGeom>
          <a:solidFill>
            <a:srgbClr val="CFE2F3"/>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Chilanka"/>
                <a:ea typeface="Chilanka"/>
                <a:cs typeface="Chilanka"/>
                <a:sym typeface="Chilanka"/>
              </a:rPr>
              <a:t>Day 5 Challenge:</a:t>
            </a:r>
            <a:endParaRPr b="1" sz="2000">
              <a:latin typeface="Chilanka"/>
              <a:ea typeface="Chilanka"/>
              <a:cs typeface="Chilanka"/>
              <a:sym typeface="Chilanka"/>
            </a:endParaRPr>
          </a:p>
          <a:p>
            <a:pPr indent="0" lvl="0" marL="0" rtl="0" algn="l">
              <a:spcBef>
                <a:spcPts val="0"/>
              </a:spcBef>
              <a:spcAft>
                <a:spcPts val="0"/>
              </a:spcAft>
              <a:buNone/>
            </a:pPr>
            <a:r>
              <a:rPr lang="en" sz="2000">
                <a:latin typeface="Chilanka"/>
                <a:ea typeface="Chilanka"/>
                <a:cs typeface="Chilanka"/>
                <a:sym typeface="Chilanka"/>
              </a:rPr>
              <a:t>Did you know the Webb telescope was the largest telescope ever placed in Space. Thanks to this telescope we have clearer pictures than ever before.  The challenge for NASA engineers was trying to figure out how to get it to Space. So they had to use origami style technology.  Can you make an origami creation?</a:t>
            </a:r>
            <a:endParaRPr sz="2000">
              <a:latin typeface="Chilanka"/>
              <a:ea typeface="Chilanka"/>
              <a:cs typeface="Chilanka"/>
              <a:sym typeface="Chilanka"/>
            </a:endParaRPr>
          </a:p>
        </p:txBody>
      </p:sp>
      <p:pic>
        <p:nvPicPr>
          <p:cNvPr id="111" name="Google Shape;111;p18"/>
          <p:cNvPicPr preferRelativeResize="0"/>
          <p:nvPr/>
        </p:nvPicPr>
        <p:blipFill>
          <a:blip r:embed="rId4">
            <a:alphaModFix/>
          </a:blip>
          <a:stretch>
            <a:fillRect/>
          </a:stretch>
        </p:blipFill>
        <p:spPr>
          <a:xfrm rot="-1988489">
            <a:off x="2496900" y="3964425"/>
            <a:ext cx="1564727" cy="11918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19"/>
          <p:cNvSpPr txBox="1"/>
          <p:nvPr/>
        </p:nvSpPr>
        <p:spPr>
          <a:xfrm>
            <a:off x="125725" y="3858650"/>
            <a:ext cx="3763500" cy="1284900"/>
          </a:xfrm>
          <a:prstGeom prst="rect">
            <a:avLst/>
          </a:prstGeom>
          <a:solidFill>
            <a:srgbClr val="F4CC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900">
                <a:latin typeface="Chilanka"/>
                <a:ea typeface="Chilanka"/>
                <a:cs typeface="Chilanka"/>
                <a:sym typeface="Chilanka"/>
              </a:rPr>
              <a:t>Day 6 Challenge:</a:t>
            </a:r>
            <a:endParaRPr b="1" sz="1900">
              <a:latin typeface="Chilanka"/>
              <a:ea typeface="Chilanka"/>
              <a:cs typeface="Chilanka"/>
              <a:sym typeface="Chilanka"/>
            </a:endParaRPr>
          </a:p>
          <a:p>
            <a:pPr indent="0" lvl="0" marL="0" rtl="0" algn="l">
              <a:spcBef>
                <a:spcPts val="0"/>
              </a:spcBef>
              <a:spcAft>
                <a:spcPts val="0"/>
              </a:spcAft>
              <a:buNone/>
            </a:pPr>
            <a:r>
              <a:rPr lang="en" sz="1900">
                <a:latin typeface="Chilanka"/>
                <a:ea typeface="Chilanka"/>
                <a:cs typeface="Chilanka"/>
                <a:sym typeface="Chilanka"/>
              </a:rPr>
              <a:t>Science is fun...create some astronaut pudding and then watch Artemis’ return to earth!</a:t>
            </a:r>
            <a:endParaRPr sz="1900">
              <a:latin typeface="Chilanka"/>
              <a:ea typeface="Chilanka"/>
              <a:cs typeface="Chilanka"/>
              <a:sym typeface="Chilanka"/>
            </a:endParaRPr>
          </a:p>
        </p:txBody>
      </p:sp>
      <p:pic>
        <p:nvPicPr>
          <p:cNvPr descr="Explore what an astronaut might eat in space by making out-of-this-world astronaut pudding!" id="117" name="Google Shape;117;p19" title="Astronaut Pudding">
            <a:hlinkClick r:id="rId4"/>
          </p:cNvPr>
          <p:cNvPicPr preferRelativeResize="0"/>
          <p:nvPr/>
        </p:nvPicPr>
        <p:blipFill>
          <a:blip r:embed="rId5">
            <a:alphaModFix/>
          </a:blip>
          <a:stretch>
            <a:fillRect/>
          </a:stretch>
        </p:blipFill>
        <p:spPr>
          <a:xfrm>
            <a:off x="0" y="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 name="Shape 121"/>
        <p:cNvGrpSpPr/>
        <p:nvPr/>
      </p:nvGrpSpPr>
      <p:grpSpPr>
        <a:xfrm>
          <a:off x="0" y="0"/>
          <a:ext cx="0" cy="0"/>
          <a:chOff x="0" y="0"/>
          <a:chExt cx="0" cy="0"/>
        </a:xfrm>
      </p:grpSpPr>
      <p:sp>
        <p:nvSpPr>
          <p:cNvPr id="122" name="Google Shape;122;p20"/>
          <p:cNvSpPr txBox="1"/>
          <p:nvPr/>
        </p:nvSpPr>
        <p:spPr>
          <a:xfrm>
            <a:off x="51200" y="2571750"/>
            <a:ext cx="4641900" cy="24702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Chilanka"/>
                <a:ea typeface="Chilanka"/>
                <a:cs typeface="Chilanka"/>
                <a:sym typeface="Chilanka"/>
              </a:rPr>
              <a:t>Day 7 Challenge: Rockets have to have enough force to overcome the force of gravity on earth.  Can you create a  device that propels a </a:t>
            </a:r>
            <a:r>
              <a:rPr b="1" lang="en" sz="2100">
                <a:solidFill>
                  <a:schemeClr val="dk1"/>
                </a:solidFill>
                <a:latin typeface="Chilanka"/>
                <a:ea typeface="Chilanka"/>
                <a:cs typeface="Chilanka"/>
                <a:sym typeface="Chilanka"/>
              </a:rPr>
              <a:t>marshmallow</a:t>
            </a:r>
            <a:r>
              <a:rPr b="1" lang="en" sz="2100">
                <a:solidFill>
                  <a:schemeClr val="dk1"/>
                </a:solidFill>
                <a:latin typeface="Chilanka"/>
                <a:ea typeface="Chilanka"/>
                <a:cs typeface="Chilanka"/>
                <a:sym typeface="Chilanka"/>
              </a:rPr>
              <a:t> or cotton ball into the air?  Once successful it is time for a Florida snowball fight!</a:t>
            </a:r>
            <a:endParaRPr b="1" sz="2100">
              <a:solidFill>
                <a:schemeClr val="dk1"/>
              </a:solidFill>
              <a:latin typeface="Chilanka"/>
              <a:ea typeface="Chilanka"/>
              <a:cs typeface="Chilanka"/>
              <a:sym typeface="Chilanka"/>
            </a:endParaRPr>
          </a:p>
          <a:p>
            <a:pPr indent="0" lvl="0" marL="0" rtl="0" algn="l">
              <a:spcBef>
                <a:spcPts val="0"/>
              </a:spcBef>
              <a:spcAft>
                <a:spcPts val="0"/>
              </a:spcAft>
              <a:buNone/>
            </a:pPr>
            <a:r>
              <a:t/>
            </a:r>
            <a:endParaRPr sz="2100">
              <a:latin typeface="Chilanka"/>
              <a:ea typeface="Chilanka"/>
              <a:cs typeface="Chilanka"/>
              <a:sym typeface="Chilanka"/>
            </a:endParaRPr>
          </a:p>
        </p:txBody>
      </p:sp>
      <p:pic>
        <p:nvPicPr>
          <p:cNvPr id="123" name="Google Shape;123;p20"/>
          <p:cNvPicPr preferRelativeResize="0"/>
          <p:nvPr/>
        </p:nvPicPr>
        <p:blipFill>
          <a:blip r:embed="rId4">
            <a:alphaModFix/>
          </a:blip>
          <a:stretch>
            <a:fillRect/>
          </a:stretch>
        </p:blipFill>
        <p:spPr>
          <a:xfrm>
            <a:off x="6476675" y="233325"/>
            <a:ext cx="2477875" cy="2338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21"/>
          <p:cNvSpPr txBox="1"/>
          <p:nvPr/>
        </p:nvSpPr>
        <p:spPr>
          <a:xfrm>
            <a:off x="0" y="0"/>
            <a:ext cx="9144000" cy="8478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85200C"/>
                </a:solidFill>
                <a:latin typeface="Chilanka"/>
                <a:ea typeface="Chilanka"/>
                <a:cs typeface="Chilanka"/>
                <a:sym typeface="Chilanka"/>
              </a:rPr>
              <a:t>Day 8 Challenge:  </a:t>
            </a:r>
            <a:r>
              <a:rPr lang="en" sz="2000">
                <a:solidFill>
                  <a:srgbClr val="85200C"/>
                </a:solidFill>
                <a:latin typeface="Chilanka"/>
                <a:ea typeface="Chilanka"/>
                <a:cs typeface="Chilanka"/>
                <a:sym typeface="Chilanka"/>
              </a:rPr>
              <a:t>Our solar system has 8 planets.  Can you learn and sing a solar system song?</a:t>
            </a:r>
            <a:endParaRPr sz="2000">
              <a:solidFill>
                <a:srgbClr val="85200C"/>
              </a:solidFill>
              <a:latin typeface="Chilanka"/>
              <a:ea typeface="Chilanka"/>
              <a:cs typeface="Chilanka"/>
              <a:sym typeface="Chilanka"/>
            </a:endParaRPr>
          </a:p>
        </p:txBody>
      </p:sp>
      <p:pic>
        <p:nvPicPr>
          <p:cNvPr descr="Subscribe to KLT: https://www.youtube.com/channel/UC7EFWpvc1wYuUwrtZ_BLi9A?sub_confirmation=1&#10;&#10;Listen to KLT Music on Spotify: https://open.spotify.com/artist/3RvQsrlQFlGXHeLl1Vl9e0?si=Q-yVLAGmQEO-4hnbXvWe_Q&amp;nd=1&#10;&#10;&#10;This is the Solar System song to teach you about the 8 planets. This Planet Song is full of facts about all of the planets in our solar system. By KLT. Download the KLT App here for an ad-free viewing experience:&#10;iPhone &amp; iPad&#10;* https://apps.apple.com/us/app/kids-learning-tube/id1491094573?ls=1&#10;* https://tinyurl.com/swsndce&#10;&#10;Android Phone and Tablet&#10;* https://play.google.com/store/apps/details?id=com.w35ef400ff78.www&#10;* https://tinyurl.com/vl5ctf5&#10;&#10;https://kidslearningtubeshop.com/products/video-membership&#10;Watch KLT ad-free for $12 a YEAR! See the latest videos before anyone else in the world. Sign up today for ad-free video streaming for all KLT videos! &#10;&#10;https://www.patreon.com/kidslearningtube&#10;KLT Website: https://kidslearningtubeshop.com/&#10;T-Shirts: https://kidslearningtubeshop.com/collections/featured-collection&#10;Music Downloads: https://kidslearningtubeshop.com/collections/music &#10;Facebook: https://www.facebook.com/kidslearningtube&#10;Subscribe: http://www.youtube.com/c/kidslearningtube&#10;Tweet Us: https://twitter.com/learningtube&#10;Instagram: https://instagram.com/kidslearningtube&#10;&#10;iTunes: http://itunes.apple.com/album/id1192890817?ls=1&amp;app=itunes &#10;&#10;Music: Copyright 2015, 2016, 2017, 2018 KLT&#10;Video: Copyright 2015, 2016, 2017, 2018  KLT&#10;&#10;Lyrics:&#10;There are 8 planets in our Solar System &#10;And we revolve around the sun&#10;Join us to learn about the different planets&#10;Now sing along and have some fun&#10;&#10;My name is Mercury&#10;I’m the 2nd Hottest Planet&#10;But the closest one to the sun&#10;A year on my surface is 88 Days&#10;I’m the smallest but I’m lots of fun&#10;&#10;My name is Venus&#10;I’m The Hottest Planet &#10;But the 2nd Planet from the sun&#10;I’m the Brightest planet in our solar system&#10;And I’m too hot for anyone&#10;&#10;My name is Earth&#10;I’m the planet you live on &#10;The 3rd Planet from the sun&#10;I’m the Only Planet with Organic Life&#10;So take care of me because we’re all one&#10;&#10;There are 8 planets in our Solar System &#10;And we revolve around the sun&#10;Join us to learn about the different planets&#10;Now sing along and have some fun&#10;&#10;My name is Mars&#10;I am red in color &#10;And the 4th Planet from the sun&#10;I have the highest mountain in our solar system&#10;A volcano named Olympus Mons&#10;&#10;My name is Jupiter &#10;I am covered in clouds&#10;And I’m the 5th Planet from the sun&#10;My giant red spot is a raging storm &#10;As for size, I’m the biggest one&#10;&#10;My name is Saturn &#10;I am brown in color&#10;I’m the 6th Planet from the sun &#10;My outer rings are extremely thin&#10;They’re made of dust and icy chunks &#10;&#10;There are 8 planets in our Solar System &#10;And we revolve around the sun&#10;Join us to learn about the different planets&#10;Now sing along and have some fun&#10;&#10;My names Uranus &#10;I am blue in color &#10;I’m the 7th Planet from the sun&#10;I orbit the sun once in 84 Earth Years&#10;And was Discovered in 1781&#10;&#10;My name is Neptune &#10;also, blue in color &#10;I’m the 8th Planet from the sun&#10;I’m the last gas giant in our Solar System&#10;And I’m also The Coldest one&#10;&#10;There are 8 planets in our Solar System &#10;And we revolve around the sun&#10;Join us to learn about the different planets&#10;Now sing along and have some fun" id="129" name="Google Shape;129;p21" title="The Planet Song/Solar System Song">
            <a:hlinkClick r:id="rId4"/>
          </p:cNvPr>
          <p:cNvPicPr preferRelativeResize="0"/>
          <p:nvPr/>
        </p:nvPicPr>
        <p:blipFill>
          <a:blip r:embed="rId5">
            <a:alphaModFix/>
          </a:blip>
          <a:stretch>
            <a:fillRect/>
          </a:stretch>
        </p:blipFill>
        <p:spPr>
          <a:xfrm>
            <a:off x="2039325" y="1255500"/>
            <a:ext cx="5065350" cy="3799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